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17AC1-5E73-4861-8B60-27739AA8E25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CF52B7B-A7FB-4E45-9F57-6EBEE1EDBF39}">
      <dgm:prSet phldrT="[Text]"/>
      <dgm:spPr/>
      <dgm:t>
        <a:bodyPr/>
        <a:lstStyle/>
        <a:p>
          <a:r>
            <a:rPr lang="en-US" b="1" dirty="0" err="1" smtClean="0"/>
            <a:t>Permendikbud</a:t>
          </a:r>
          <a:r>
            <a:rPr lang="en-US" b="1" dirty="0" smtClean="0"/>
            <a:t> No.73/2013</a:t>
          </a:r>
          <a:endParaRPr lang="en-US" dirty="0"/>
        </a:p>
      </dgm:t>
    </dgm:pt>
    <dgm:pt modelId="{7C6DDDE1-71CE-47AD-AC30-302804A229AE}" type="parTrans" cxnId="{CD7A11A3-8D87-46B7-89CB-10B2598F406E}">
      <dgm:prSet/>
      <dgm:spPr/>
      <dgm:t>
        <a:bodyPr/>
        <a:lstStyle/>
        <a:p>
          <a:endParaRPr lang="en-US"/>
        </a:p>
      </dgm:t>
    </dgm:pt>
    <dgm:pt modelId="{3CA95920-A490-4B8B-B6A3-68CE887B1BEF}" type="sibTrans" cxnId="{CD7A11A3-8D87-46B7-89CB-10B2598F406E}">
      <dgm:prSet/>
      <dgm:spPr/>
      <dgm:t>
        <a:bodyPr/>
        <a:lstStyle/>
        <a:p>
          <a:endParaRPr lang="en-US"/>
        </a:p>
      </dgm:t>
    </dgm:pt>
    <dgm:pt modelId="{13C8BF8B-CA25-412D-8E53-EBC3935BBE1E}">
      <dgm:prSet phldrT="[Text]"/>
      <dgm:spPr/>
      <dgm:t>
        <a:bodyPr/>
        <a:lstStyle/>
        <a:p>
          <a:r>
            <a:rPr lang="en-US" b="1" dirty="0" err="1" smtClean="0"/>
            <a:t>Permendikbud</a:t>
          </a:r>
          <a:r>
            <a:rPr lang="en-US" b="1" dirty="0" smtClean="0"/>
            <a:t> No. 49/2014</a:t>
          </a:r>
          <a:endParaRPr lang="en-US" b="1" dirty="0"/>
        </a:p>
      </dgm:t>
    </dgm:pt>
    <dgm:pt modelId="{5C8CD680-92CE-4D9D-83D6-3DCF3149D0A1}" type="parTrans" cxnId="{BF45A951-4B2E-4E64-BDCC-1F48BB87A907}">
      <dgm:prSet/>
      <dgm:spPr/>
      <dgm:t>
        <a:bodyPr/>
        <a:lstStyle/>
        <a:p>
          <a:endParaRPr lang="en-US"/>
        </a:p>
      </dgm:t>
    </dgm:pt>
    <dgm:pt modelId="{8008744E-3C2A-4FA2-9C37-ED3D3C291494}" type="sibTrans" cxnId="{BF45A951-4B2E-4E64-BDCC-1F48BB87A907}">
      <dgm:prSet/>
      <dgm:spPr/>
      <dgm:t>
        <a:bodyPr/>
        <a:lstStyle/>
        <a:p>
          <a:endParaRPr lang="en-US"/>
        </a:p>
      </dgm:t>
    </dgm:pt>
    <dgm:pt modelId="{96C4A83B-F4F2-4490-BE2E-6CB0E8ADD08E}">
      <dgm:prSet phldrT="[Text]"/>
      <dgm:spPr/>
      <dgm:t>
        <a:bodyPr/>
        <a:lstStyle/>
        <a:p>
          <a:r>
            <a:rPr lang="en-US" b="1" dirty="0" err="1" smtClean="0"/>
            <a:t>Permendikbud</a:t>
          </a:r>
          <a:r>
            <a:rPr lang="en-US" b="1" dirty="0" smtClean="0"/>
            <a:t> No. 81/2014</a:t>
          </a:r>
          <a:endParaRPr lang="en-US" dirty="0"/>
        </a:p>
      </dgm:t>
    </dgm:pt>
    <dgm:pt modelId="{A6F38AC1-3E86-485D-AEB5-81633E0A387B}" type="parTrans" cxnId="{275023BD-61DE-4356-BD3A-78ADEFC39460}">
      <dgm:prSet/>
      <dgm:spPr/>
      <dgm:t>
        <a:bodyPr/>
        <a:lstStyle/>
        <a:p>
          <a:endParaRPr lang="en-US"/>
        </a:p>
      </dgm:t>
    </dgm:pt>
    <dgm:pt modelId="{71DA51E5-23CE-434E-8601-4770DA9AD688}" type="sibTrans" cxnId="{275023BD-61DE-4356-BD3A-78ADEFC39460}">
      <dgm:prSet/>
      <dgm:spPr/>
      <dgm:t>
        <a:bodyPr/>
        <a:lstStyle/>
        <a:p>
          <a:endParaRPr lang="en-US"/>
        </a:p>
      </dgm:t>
    </dgm:pt>
    <dgm:pt modelId="{43EC9F06-4C04-414B-BD9A-E5A2D332BABA}">
      <dgm:prSet phldrT="[Text]"/>
      <dgm:spPr/>
      <dgm:t>
        <a:bodyPr/>
        <a:lstStyle/>
        <a:p>
          <a:r>
            <a:rPr lang="en-US" b="1" dirty="0" err="1" smtClean="0"/>
            <a:t>Permendik</a:t>
          </a:r>
          <a:r>
            <a:rPr lang="id-ID" b="1" dirty="0" smtClean="0"/>
            <a:t>ti</a:t>
          </a:r>
          <a:r>
            <a:rPr lang="en-US" b="1" dirty="0" smtClean="0"/>
            <a:t> </a:t>
          </a:r>
          <a:r>
            <a:rPr lang="en-US" b="1" dirty="0" smtClean="0"/>
            <a:t>No. </a:t>
          </a:r>
          <a:r>
            <a:rPr lang="id-ID" b="1" dirty="0" smtClean="0"/>
            <a:t>44</a:t>
          </a:r>
          <a:r>
            <a:rPr lang="en-US" b="1" dirty="0" smtClean="0"/>
            <a:t>/201</a:t>
          </a:r>
          <a:r>
            <a:rPr lang="id-ID" b="1" dirty="0" smtClean="0"/>
            <a:t>5</a:t>
          </a:r>
          <a:endParaRPr lang="en-US" dirty="0"/>
        </a:p>
      </dgm:t>
    </dgm:pt>
    <dgm:pt modelId="{15173D36-C161-47D8-857D-1A89891D9A61}" type="parTrans" cxnId="{FAF612D7-5D33-4B2C-8E40-70F09845D15A}">
      <dgm:prSet/>
      <dgm:spPr/>
      <dgm:t>
        <a:bodyPr/>
        <a:lstStyle/>
        <a:p>
          <a:endParaRPr lang="id-ID"/>
        </a:p>
      </dgm:t>
    </dgm:pt>
    <dgm:pt modelId="{E8BC80F0-3254-4156-87E0-8D9021F14313}" type="sibTrans" cxnId="{FAF612D7-5D33-4B2C-8E40-70F09845D15A}">
      <dgm:prSet/>
      <dgm:spPr/>
      <dgm:t>
        <a:bodyPr/>
        <a:lstStyle/>
        <a:p>
          <a:endParaRPr lang="id-ID"/>
        </a:p>
      </dgm:t>
    </dgm:pt>
    <dgm:pt modelId="{5E7F844D-AD70-486A-AE5C-0FFFCEF4B0C1}" type="pres">
      <dgm:prSet presAssocID="{EAC17AC1-5E73-4861-8B60-27739AA8E25F}" presName="compositeShape" presStyleCnt="0">
        <dgm:presLayoutVars>
          <dgm:dir/>
          <dgm:resizeHandles/>
        </dgm:presLayoutVars>
      </dgm:prSet>
      <dgm:spPr/>
    </dgm:pt>
    <dgm:pt modelId="{A81E4F38-1F6C-4C3D-B53B-7F314ADCB30A}" type="pres">
      <dgm:prSet presAssocID="{EAC17AC1-5E73-4861-8B60-27739AA8E25F}" presName="pyramid" presStyleLbl="node1" presStyleIdx="0" presStyleCnt="1"/>
      <dgm:spPr/>
    </dgm:pt>
    <dgm:pt modelId="{FC3D7526-57C8-46B2-946E-5F720A82DF5C}" type="pres">
      <dgm:prSet presAssocID="{EAC17AC1-5E73-4861-8B60-27739AA8E25F}" presName="theList" presStyleCnt="0"/>
      <dgm:spPr/>
    </dgm:pt>
    <dgm:pt modelId="{86F645CC-53A7-4795-83DD-9BE3C11118BB}" type="pres">
      <dgm:prSet presAssocID="{3CF52B7B-A7FB-4E45-9F57-6EBEE1EDBF39}" presName="aNode" presStyleLbl="fgAcc1" presStyleIdx="0" presStyleCnt="4" custLinFactNeighborX="-2189" custLinFactNeighborY="2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CAB20-ACE8-4CF4-8358-F10E9E2854A9}" type="pres">
      <dgm:prSet presAssocID="{3CF52B7B-A7FB-4E45-9F57-6EBEE1EDBF39}" presName="aSpace" presStyleCnt="0"/>
      <dgm:spPr/>
    </dgm:pt>
    <dgm:pt modelId="{92B86E1A-AE18-44C2-B168-7B84722764B9}" type="pres">
      <dgm:prSet presAssocID="{13C8BF8B-CA25-412D-8E53-EBC3935BBE1E}" presName="aNode" presStyleLbl="fgAcc1" presStyleIdx="1" presStyleCnt="4" custLinFactNeighborX="-2627" custLinFactNeighborY="99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94EAF-488C-4FBF-B609-A580FFD5C30D}" type="pres">
      <dgm:prSet presAssocID="{13C8BF8B-CA25-412D-8E53-EBC3935BBE1E}" presName="aSpace" presStyleCnt="0"/>
      <dgm:spPr/>
    </dgm:pt>
    <dgm:pt modelId="{51FE121D-BD18-491A-A700-7099EB096C75}" type="pres">
      <dgm:prSet presAssocID="{96C4A83B-F4F2-4490-BE2E-6CB0E8ADD08E}" presName="aNode" presStyleLbl="fgAcc1" presStyleIdx="2" presStyleCnt="4" custLinFactY="9893" custLinFactNeighborX="-218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945DE-180E-455F-84C3-CF5AA945121A}" type="pres">
      <dgm:prSet presAssocID="{96C4A83B-F4F2-4490-BE2E-6CB0E8ADD08E}" presName="aSpace" presStyleCnt="0"/>
      <dgm:spPr/>
    </dgm:pt>
    <dgm:pt modelId="{D5F68249-28AE-4A38-A650-A683D77CC1F4}" type="pres">
      <dgm:prSet presAssocID="{43EC9F06-4C04-414B-BD9A-E5A2D332BABA}" presName="aNode" presStyleLbl="fgAcc1" presStyleIdx="3" presStyleCnt="4" custLinFactY="24302" custLinFactNeighborX="-1752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B604E0-D0E7-48F8-8570-369B75A76AD3}" type="pres">
      <dgm:prSet presAssocID="{43EC9F06-4C04-414B-BD9A-E5A2D332BABA}" presName="aSpace" presStyleCnt="0"/>
      <dgm:spPr/>
    </dgm:pt>
  </dgm:ptLst>
  <dgm:cxnLst>
    <dgm:cxn modelId="{781CD198-18ED-4B31-A2C4-8967B0C57D7D}" type="presOf" srcId="{EAC17AC1-5E73-4861-8B60-27739AA8E25F}" destId="{5E7F844D-AD70-486A-AE5C-0FFFCEF4B0C1}" srcOrd="0" destOrd="0" presId="urn:microsoft.com/office/officeart/2005/8/layout/pyramid2"/>
    <dgm:cxn modelId="{CD7A11A3-8D87-46B7-89CB-10B2598F406E}" srcId="{EAC17AC1-5E73-4861-8B60-27739AA8E25F}" destId="{3CF52B7B-A7FB-4E45-9F57-6EBEE1EDBF39}" srcOrd="0" destOrd="0" parTransId="{7C6DDDE1-71CE-47AD-AC30-302804A229AE}" sibTransId="{3CA95920-A490-4B8B-B6A3-68CE887B1BEF}"/>
    <dgm:cxn modelId="{54F5FB7A-5C82-4EB3-A5CE-AD4768853DF1}" type="presOf" srcId="{3CF52B7B-A7FB-4E45-9F57-6EBEE1EDBF39}" destId="{86F645CC-53A7-4795-83DD-9BE3C11118BB}" srcOrd="0" destOrd="0" presId="urn:microsoft.com/office/officeart/2005/8/layout/pyramid2"/>
    <dgm:cxn modelId="{5393E5A7-1578-4C98-8996-45974FD202C2}" type="presOf" srcId="{13C8BF8B-CA25-412D-8E53-EBC3935BBE1E}" destId="{92B86E1A-AE18-44C2-B168-7B84722764B9}" srcOrd="0" destOrd="0" presId="urn:microsoft.com/office/officeart/2005/8/layout/pyramid2"/>
    <dgm:cxn modelId="{FAF612D7-5D33-4B2C-8E40-70F09845D15A}" srcId="{EAC17AC1-5E73-4861-8B60-27739AA8E25F}" destId="{43EC9F06-4C04-414B-BD9A-E5A2D332BABA}" srcOrd="3" destOrd="0" parTransId="{15173D36-C161-47D8-857D-1A89891D9A61}" sibTransId="{E8BC80F0-3254-4156-87E0-8D9021F14313}"/>
    <dgm:cxn modelId="{92E712DD-3471-49A5-B564-B001B727241C}" type="presOf" srcId="{43EC9F06-4C04-414B-BD9A-E5A2D332BABA}" destId="{D5F68249-28AE-4A38-A650-A683D77CC1F4}" srcOrd="0" destOrd="0" presId="urn:microsoft.com/office/officeart/2005/8/layout/pyramid2"/>
    <dgm:cxn modelId="{C9417CFA-D8A8-46C6-A324-DB88F21E3A21}" type="presOf" srcId="{96C4A83B-F4F2-4490-BE2E-6CB0E8ADD08E}" destId="{51FE121D-BD18-491A-A700-7099EB096C75}" srcOrd="0" destOrd="0" presId="urn:microsoft.com/office/officeart/2005/8/layout/pyramid2"/>
    <dgm:cxn modelId="{BF45A951-4B2E-4E64-BDCC-1F48BB87A907}" srcId="{EAC17AC1-5E73-4861-8B60-27739AA8E25F}" destId="{13C8BF8B-CA25-412D-8E53-EBC3935BBE1E}" srcOrd="1" destOrd="0" parTransId="{5C8CD680-92CE-4D9D-83D6-3DCF3149D0A1}" sibTransId="{8008744E-3C2A-4FA2-9C37-ED3D3C291494}"/>
    <dgm:cxn modelId="{275023BD-61DE-4356-BD3A-78ADEFC39460}" srcId="{EAC17AC1-5E73-4861-8B60-27739AA8E25F}" destId="{96C4A83B-F4F2-4490-BE2E-6CB0E8ADD08E}" srcOrd="2" destOrd="0" parTransId="{A6F38AC1-3E86-485D-AEB5-81633E0A387B}" sibTransId="{71DA51E5-23CE-434E-8601-4770DA9AD688}"/>
    <dgm:cxn modelId="{835D6B71-405B-4AEA-AD4C-411955A96A55}" type="presParOf" srcId="{5E7F844D-AD70-486A-AE5C-0FFFCEF4B0C1}" destId="{A81E4F38-1F6C-4C3D-B53B-7F314ADCB30A}" srcOrd="0" destOrd="0" presId="urn:microsoft.com/office/officeart/2005/8/layout/pyramid2"/>
    <dgm:cxn modelId="{0AE2519C-9643-40AF-A93A-8F0CAC471429}" type="presParOf" srcId="{5E7F844D-AD70-486A-AE5C-0FFFCEF4B0C1}" destId="{FC3D7526-57C8-46B2-946E-5F720A82DF5C}" srcOrd="1" destOrd="0" presId="urn:microsoft.com/office/officeart/2005/8/layout/pyramid2"/>
    <dgm:cxn modelId="{08837856-AA5E-440E-9675-E06965E8A392}" type="presParOf" srcId="{FC3D7526-57C8-46B2-946E-5F720A82DF5C}" destId="{86F645CC-53A7-4795-83DD-9BE3C11118BB}" srcOrd="0" destOrd="0" presId="urn:microsoft.com/office/officeart/2005/8/layout/pyramid2"/>
    <dgm:cxn modelId="{55B43E0D-517F-4FD2-B8E3-C69B65191ABF}" type="presParOf" srcId="{FC3D7526-57C8-46B2-946E-5F720A82DF5C}" destId="{754CAB20-ACE8-4CF4-8358-F10E9E2854A9}" srcOrd="1" destOrd="0" presId="urn:microsoft.com/office/officeart/2005/8/layout/pyramid2"/>
    <dgm:cxn modelId="{6BC5F21D-2B94-479A-B1B8-FCD6D9E00D3F}" type="presParOf" srcId="{FC3D7526-57C8-46B2-946E-5F720A82DF5C}" destId="{92B86E1A-AE18-44C2-B168-7B84722764B9}" srcOrd="2" destOrd="0" presId="urn:microsoft.com/office/officeart/2005/8/layout/pyramid2"/>
    <dgm:cxn modelId="{880B047D-D964-4224-A8AE-A37FA91CCCD9}" type="presParOf" srcId="{FC3D7526-57C8-46B2-946E-5F720A82DF5C}" destId="{21194EAF-488C-4FBF-B609-A580FFD5C30D}" srcOrd="3" destOrd="0" presId="urn:microsoft.com/office/officeart/2005/8/layout/pyramid2"/>
    <dgm:cxn modelId="{DB2409E0-EF72-4E9C-84C3-0C551E74B6F9}" type="presParOf" srcId="{FC3D7526-57C8-46B2-946E-5F720A82DF5C}" destId="{51FE121D-BD18-491A-A700-7099EB096C75}" srcOrd="4" destOrd="0" presId="urn:microsoft.com/office/officeart/2005/8/layout/pyramid2"/>
    <dgm:cxn modelId="{8633B12D-2E3B-47DF-ACED-494E5E576031}" type="presParOf" srcId="{FC3D7526-57C8-46B2-946E-5F720A82DF5C}" destId="{015945DE-180E-455F-84C3-CF5AA945121A}" srcOrd="5" destOrd="0" presId="urn:microsoft.com/office/officeart/2005/8/layout/pyramid2"/>
    <dgm:cxn modelId="{BA861774-8D75-4133-B56F-EF5F725BC749}" type="presParOf" srcId="{FC3D7526-57C8-46B2-946E-5F720A82DF5C}" destId="{D5F68249-28AE-4A38-A650-A683D77CC1F4}" srcOrd="6" destOrd="0" presId="urn:microsoft.com/office/officeart/2005/8/layout/pyramid2"/>
    <dgm:cxn modelId="{A173BC91-7892-4675-ADA1-9AEDC797AE07}" type="presParOf" srcId="{FC3D7526-57C8-46B2-946E-5F720A82DF5C}" destId="{9DB604E0-D0E7-48F8-8570-369B75A76AD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E4F38-1F6C-4C3D-B53B-7F314ADCB30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645CC-53A7-4795-83DD-9BE3C11118BB}">
      <dsp:nvSpPr>
        <dsp:cNvPr id="0" name=""/>
        <dsp:cNvSpPr/>
      </dsp:nvSpPr>
      <dsp:spPr>
        <a:xfrm>
          <a:off x="3710955" y="45603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Permendikbud</a:t>
          </a:r>
          <a:r>
            <a:rPr lang="en-US" sz="2000" b="1" kern="1200" dirty="0" smtClean="0"/>
            <a:t> No.73/2013</a:t>
          </a:r>
          <a:endParaRPr lang="en-US" sz="2000" kern="1200" dirty="0"/>
        </a:p>
      </dsp:txBody>
      <dsp:txXfrm>
        <a:off x="3750223" y="495298"/>
        <a:ext cx="2863339" cy="725883"/>
      </dsp:txXfrm>
    </dsp:sp>
    <dsp:sp modelId="{92B86E1A-AE18-44C2-B168-7B84722764B9}">
      <dsp:nvSpPr>
        <dsp:cNvPr id="0" name=""/>
        <dsp:cNvSpPr/>
      </dsp:nvSpPr>
      <dsp:spPr>
        <a:xfrm>
          <a:off x="3698069" y="1457616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Permendikbud</a:t>
          </a:r>
          <a:r>
            <a:rPr lang="en-US" sz="2000" b="1" kern="1200" dirty="0" smtClean="0"/>
            <a:t> No. 49/2014</a:t>
          </a:r>
          <a:endParaRPr lang="en-US" sz="2000" b="1" kern="1200" dirty="0"/>
        </a:p>
      </dsp:txBody>
      <dsp:txXfrm>
        <a:off x="3737337" y="1496884"/>
        <a:ext cx="2863339" cy="725883"/>
      </dsp:txXfrm>
    </dsp:sp>
    <dsp:sp modelId="{51FE121D-BD18-491A-A700-7099EB096C75}">
      <dsp:nvSpPr>
        <dsp:cNvPr id="0" name=""/>
        <dsp:cNvSpPr/>
      </dsp:nvSpPr>
      <dsp:spPr>
        <a:xfrm>
          <a:off x="3710955" y="2443115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Permendikbud</a:t>
          </a:r>
          <a:r>
            <a:rPr lang="en-US" sz="2000" b="1" kern="1200" dirty="0" smtClean="0"/>
            <a:t> No. 81/2014</a:t>
          </a:r>
          <a:endParaRPr lang="en-US" sz="2000" kern="1200" dirty="0"/>
        </a:p>
      </dsp:txBody>
      <dsp:txXfrm>
        <a:off x="3750223" y="2482383"/>
        <a:ext cx="2863339" cy="725883"/>
      </dsp:txXfrm>
    </dsp:sp>
    <dsp:sp modelId="{D5F68249-28AE-4A38-A650-A683D77CC1F4}">
      <dsp:nvSpPr>
        <dsp:cNvPr id="0" name=""/>
        <dsp:cNvSpPr/>
      </dsp:nvSpPr>
      <dsp:spPr>
        <a:xfrm>
          <a:off x="3723811" y="3463995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Permendik</a:t>
          </a:r>
          <a:r>
            <a:rPr lang="id-ID" sz="2000" b="1" kern="1200" dirty="0" smtClean="0"/>
            <a:t>ti</a:t>
          </a:r>
          <a:r>
            <a:rPr lang="en-US" sz="2000" b="1" kern="1200" dirty="0" smtClean="0"/>
            <a:t> </a:t>
          </a:r>
          <a:r>
            <a:rPr lang="en-US" sz="2000" b="1" kern="1200" dirty="0" smtClean="0"/>
            <a:t>No. </a:t>
          </a:r>
          <a:r>
            <a:rPr lang="id-ID" sz="2000" b="1" kern="1200" dirty="0" smtClean="0"/>
            <a:t>44</a:t>
          </a:r>
          <a:r>
            <a:rPr lang="en-US" sz="2000" b="1" kern="1200" dirty="0" smtClean="0"/>
            <a:t>/201</a:t>
          </a:r>
          <a:r>
            <a:rPr lang="id-ID" sz="2000" b="1" kern="1200" dirty="0" smtClean="0"/>
            <a:t>5</a:t>
          </a:r>
          <a:endParaRPr lang="en-US" sz="2000" kern="1200" dirty="0"/>
        </a:p>
      </dsp:txBody>
      <dsp:txXfrm>
        <a:off x="3763079" y="3503263"/>
        <a:ext cx="2863339" cy="72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266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259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431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293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333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57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19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42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17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79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133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261E-A3BD-4E4C-8549-57FF8A4E8A40}" type="datetimeFigureOut">
              <a:rPr lang="id-ID" smtClean="0"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B9B46-33BF-4256-83EA-FAE8F44DFD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455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5721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b="1" dirty="0"/>
              <a:t/>
            </a:r>
            <a:br>
              <a:rPr lang="id-ID" sz="4000" b="1" dirty="0"/>
            </a:b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b="1" dirty="0"/>
              <a:t/>
            </a:r>
            <a:br>
              <a:rPr lang="id-ID" sz="4000" b="1" dirty="0"/>
            </a:b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b="1" dirty="0" smtClean="0"/>
              <a:t>SOSIALISASI </a:t>
            </a:r>
            <a:br>
              <a:rPr lang="id-ID" sz="4000" b="1" dirty="0" smtClean="0"/>
            </a:br>
            <a:r>
              <a:rPr lang="id-ID" sz="4000" b="1" dirty="0" smtClean="0"/>
              <a:t>SURAT KETERANGAN PENDAMPING IJAZAH</a:t>
            </a:r>
            <a:endParaRPr lang="id-ID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9013"/>
            <a:ext cx="9144000" cy="1655762"/>
          </a:xfrm>
        </p:spPr>
        <p:txBody>
          <a:bodyPr>
            <a:normAutofit lnSpcReduction="10000"/>
          </a:bodyPr>
          <a:lstStyle/>
          <a:p>
            <a:endParaRPr lang="id-ID" dirty="0" smtClean="0"/>
          </a:p>
          <a:p>
            <a:r>
              <a:rPr lang="id-ID" dirty="0" smtClean="0"/>
              <a:t>HENDRO SETYONO</a:t>
            </a:r>
          </a:p>
          <a:p>
            <a:r>
              <a:rPr lang="id-ID" dirty="0" smtClean="0"/>
              <a:t>TIM SKPI</a:t>
            </a:r>
          </a:p>
          <a:p>
            <a:r>
              <a:rPr lang="id-ID" dirty="0" smtClean="0"/>
              <a:t>KEPALA BIDANG KEMAHASISWAAN</a:t>
            </a:r>
          </a:p>
          <a:p>
            <a:endParaRPr lang="id-ID" dirty="0"/>
          </a:p>
        </p:txBody>
      </p:sp>
      <p:pic>
        <p:nvPicPr>
          <p:cNvPr id="4" name="Picture 2" descr="C:\Users\RIZAL\Downloads\Logo-Universitas-Ahmad-Dahlan-U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674" y="44586"/>
            <a:ext cx="3223476" cy="22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110" y="407085"/>
            <a:ext cx="52431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PROSEDUR PEMBUATAN SKPI  </a:t>
            </a:r>
            <a:endParaRPr lang="id-ID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1110" y="4900333"/>
            <a:ext cx="1113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Mahasiswa aktif mengisi Prestasi mahasiswa di Portal disertai unggah </a:t>
            </a:r>
            <a:r>
              <a:rPr lang="id-ID" sz="2400" b="1" dirty="0" smtClean="0">
                <a:solidFill>
                  <a:srgbClr val="FF0000"/>
                </a:solidFill>
              </a:rPr>
              <a:t>scan bukti asli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</a:t>
            </a:r>
            <a:r>
              <a:rPr lang="id-ID" sz="2400" dirty="0" smtClean="0"/>
              <a:t>(bisa dilakukan setiap saat, prestasi ditulis dalam bahasa Indonesia dan Inggris)</a:t>
            </a:r>
          </a:p>
          <a:p>
            <a:r>
              <a:rPr lang="id-ID" sz="2400" dirty="0" smtClean="0"/>
              <a:t>2. Mahasiswa mengisi SKPI di Portal 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   (diwajibkan saat akan mendaftar yudisium)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852" y="2106784"/>
            <a:ext cx="159201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Bimawa</a:t>
            </a:r>
            <a:endParaRPr lang="id-ID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95891" y="3042886"/>
            <a:ext cx="1629913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Fakultas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2720" y="1405141"/>
            <a:ext cx="159308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Fakultas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7768" y="2170021"/>
            <a:ext cx="2124397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Mahasiswa</a:t>
            </a:r>
            <a:endParaRPr lang="id-ID" sz="3200" b="1" dirty="0"/>
          </a:p>
        </p:txBody>
      </p:sp>
      <p:sp>
        <p:nvSpPr>
          <p:cNvPr id="13" name="Curved Down Arrow 12"/>
          <p:cNvSpPr/>
          <p:nvPr/>
        </p:nvSpPr>
        <p:spPr>
          <a:xfrm rot="20286746">
            <a:off x="3569984" y="1317272"/>
            <a:ext cx="1631246" cy="569211"/>
          </a:xfrm>
          <a:prstGeom prst="curvedDownArrow">
            <a:avLst>
              <a:gd name="adj1" fmla="val 25000"/>
              <a:gd name="adj2" fmla="val 50000"/>
              <a:gd name="adj3" fmla="val 2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669404">
            <a:off x="6890226" y="1360095"/>
            <a:ext cx="1558869" cy="504353"/>
          </a:xfrm>
          <a:prstGeom prst="curvedDownArrow">
            <a:avLst>
              <a:gd name="adj1" fmla="val 25000"/>
              <a:gd name="adj2" fmla="val 50000"/>
              <a:gd name="adj3" fmla="val 2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9254210">
            <a:off x="6815344" y="2978136"/>
            <a:ext cx="1558869" cy="504353"/>
          </a:xfrm>
          <a:prstGeom prst="curvedDownArrow">
            <a:avLst>
              <a:gd name="adj1" fmla="val 25000"/>
              <a:gd name="adj2" fmla="val 50000"/>
              <a:gd name="adj3" fmla="val 2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2513779">
            <a:off x="3551146" y="3041162"/>
            <a:ext cx="1621523" cy="625125"/>
          </a:xfrm>
          <a:prstGeom prst="curvedDownArrow">
            <a:avLst>
              <a:gd name="adj1" fmla="val 25000"/>
              <a:gd name="adj2" fmla="val 50000"/>
              <a:gd name="adj3" fmla="val 2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110" y="4099660"/>
            <a:ext cx="2124397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Mahasiswa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10758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52" y="231746"/>
            <a:ext cx="159308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Fakultas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052" y="833819"/>
            <a:ext cx="7877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Menerima Pendaftaran Yudisium Mahasiswa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Cek bahwa mahasiswa sudah mengisi SKPI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Verifikasi isian Sertifikasi Kompetensi B.1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 tahu jadwal yudisium ke Bimawa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9052" y="2460593"/>
            <a:ext cx="159201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Bimawa</a:t>
            </a:r>
            <a:endParaRPr lang="id-ID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9052" y="3037161"/>
            <a:ext cx="9449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Mengambil daftar mahasiswa yudisium dari SIA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Verifikasi B.2, B.3, dan B.4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 tahu ke Fakultas bahwa Bimawa sudah melakukan verifikasi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052" y="4267964"/>
            <a:ext cx="159308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Fakultas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052" y="4846010"/>
            <a:ext cx="1113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Mencetak Blangko SKPI dan ditandatangani oleh Dekan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052" y="5430785"/>
            <a:ext cx="2124397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Mahasiswa</a:t>
            </a:r>
            <a:endParaRPr lang="id-ID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9052" y="6138670"/>
            <a:ext cx="535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Menerima Blangko SKPI sesuai isian</a:t>
            </a:r>
          </a:p>
        </p:txBody>
      </p:sp>
    </p:spTree>
    <p:extLst>
      <p:ext uri="{BB962C8B-B14F-4D97-AF65-F5344CB8AC3E}">
        <p14:creationId xmlns:p14="http://schemas.microsoft.com/office/powerpoint/2010/main" val="9429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3809" y="1468191"/>
            <a:ext cx="58985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SEKIAN</a:t>
            </a:r>
          </a:p>
          <a:p>
            <a:pPr algn="ctr"/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</a:p>
          <a:p>
            <a:pPr algn="ctr"/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13911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DASAR HUKUM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56113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3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8749"/>
          </a:xfrm>
        </p:spPr>
      </p:pic>
    </p:spTree>
    <p:extLst>
      <p:ext uri="{BB962C8B-B14F-4D97-AF65-F5344CB8AC3E}">
        <p14:creationId xmlns:p14="http://schemas.microsoft.com/office/powerpoint/2010/main" val="35393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Manfaat SKPI untuk Lulusan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Merupakan dokumen tambahan yang menyatakan kemampuan kerja, penguasaan pengetahuan, dan sikap/moral  seorang lulusan yang lebih mudah dimengerti oleh pihak pengguna di dalam maupun luar negeri dibandingkan dengan membaca transkrip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• Merupakan penjelasan yang obyektif dari prestasi dan kompetensi  </a:t>
            </a:r>
          </a:p>
          <a:p>
            <a:pPr marL="0" indent="0">
              <a:buNone/>
            </a:pPr>
            <a:r>
              <a:rPr lang="id-ID" dirty="0" smtClean="0"/>
              <a:t>   pemegangnya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• Meningkatkan kelayakan kerja (employability) terlepas dari kekakuan</a:t>
            </a:r>
          </a:p>
          <a:p>
            <a:pPr marL="0" indent="0">
              <a:buNone/>
            </a:pPr>
            <a:r>
              <a:rPr lang="id-ID" dirty="0" smtClean="0"/>
              <a:t>   jenis dan jenjang program studi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46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1" y="1085444"/>
            <a:ext cx="4559120" cy="5772556"/>
          </a:xfrm>
        </p:spPr>
      </p:pic>
      <p:sp>
        <p:nvSpPr>
          <p:cNvPr id="5" name="TextBox 4"/>
          <p:cNvSpPr txBox="1"/>
          <p:nvPr/>
        </p:nvSpPr>
        <p:spPr>
          <a:xfrm>
            <a:off x="570451" y="193182"/>
            <a:ext cx="28333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SKPI UAD</a:t>
            </a:r>
            <a:endParaRPr lang="id-ID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151" y="0"/>
            <a:ext cx="4995193" cy="679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085"/>
            <a:ext cx="5241701" cy="69960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26" y="-14067"/>
            <a:ext cx="5868474" cy="6981381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6465194" y="3446584"/>
            <a:ext cx="2768958" cy="12942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6465194" y="4740812"/>
            <a:ext cx="2768958" cy="1097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465194" y="5838092"/>
            <a:ext cx="2768958" cy="101990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465194" y="2532185"/>
            <a:ext cx="2768958" cy="9143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14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21" y="518222"/>
            <a:ext cx="7353602" cy="6339778"/>
          </a:xfrm>
        </p:spPr>
      </p:pic>
    </p:spTree>
    <p:extLst>
      <p:ext uri="{BB962C8B-B14F-4D97-AF65-F5344CB8AC3E}">
        <p14:creationId xmlns:p14="http://schemas.microsoft.com/office/powerpoint/2010/main" val="39043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2630" y="646235"/>
            <a:ext cx="422616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AKTIVITAS MAHASISWA   </a:t>
            </a:r>
            <a:endParaRPr lang="id-ID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77090" y="646235"/>
            <a:ext cx="129657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</a:rPr>
              <a:t> S K P I  </a:t>
            </a:r>
            <a:r>
              <a:rPr lang="id-ID" sz="3200" b="1" dirty="0" smtClean="0"/>
              <a:t> </a:t>
            </a:r>
            <a:endParaRPr lang="id-ID" sz="32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3938" y="879657"/>
            <a:ext cx="13504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13938" y="1083213"/>
            <a:ext cx="13504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2960" y="1696003"/>
            <a:ext cx="5078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B.1. SERTIFIKASI KOMPETENSI</a:t>
            </a:r>
            <a:endParaRPr lang="id-ID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12629" y="2258713"/>
            <a:ext cx="10249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Mahasiswa memiliki Sertifikat Kompetensi yang diperoleh melalui pelatihan dan ujian oleh Lembaga Sertifikasi Profesi yang bekerjasama dengan Program Studi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959" y="3129200"/>
            <a:ext cx="8250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B.2. PENGEMBANGAN SIKAP DAN TANGGUNGJAWAB</a:t>
            </a:r>
            <a:endParaRPr lang="id-ID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15561" y="3777567"/>
            <a:ext cx="4485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Pelatihan Pengembangan Diri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Pelatihan Softskills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Pelatihan Etika Islam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Pelatihan Kepemimpinan Islam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57" y="5767754"/>
            <a:ext cx="1154957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B.1.  DAN B.2. BERSIFAT STATIS</a:t>
            </a:r>
          </a:p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 ARTINYA PASTI AKAN TERTULIS DAN SYARATNYA MAHASISWA HARUS MENGIKUTINYA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351" y="528384"/>
            <a:ext cx="5479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B.3. PRESTASI DAN PENGHARGAAN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3358" y="1217247"/>
            <a:ext cx="5041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Presenter Seminar Nasional. . . . . . .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Juara . . . . 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Program Kreativitas Mahasiswa . . . 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Penampil tari dalam Performa . . 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351" y="2952550"/>
            <a:ext cx="5479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B.4. PENGALAMAN ORGANISASI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3358" y="3475770"/>
            <a:ext cx="8502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Panitia P2K Program Studi Manajemen Tahun 2015 Sie. . . . . . .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Pengurus HMPS PGSD Tahun 2016 Bidang  . . . . 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Pengurus UKM </a:t>
            </a:r>
            <a:r>
              <a:rPr lang="id-ID" sz="2400" dirty="0" smtClean="0"/>
              <a:t>Madapala </a:t>
            </a:r>
            <a:r>
              <a:rPr lang="id-ID" sz="2400" dirty="0" smtClean="0"/>
              <a:t>Tahun 2017 Bidang . . . . 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Panitia Milad Fakultas Farmasi  Tahun 2017 Sie . . . . . . . . . . .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3358" y="5734293"/>
            <a:ext cx="8721969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B.3.  DAN B.4. BERSIFAT DINAMIS</a:t>
            </a:r>
          </a:p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 BISA ADA BISA TIDAK ADA, TERGANTUNG AKTIVITAS MAHASISWA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381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Office Theme</vt:lpstr>
      <vt:lpstr>     SOSIALISASI  SURAT KETERANGAN PENDAMPING IJAZAH</vt:lpstr>
      <vt:lpstr>DASAR HUKUM</vt:lpstr>
      <vt:lpstr>PowerPoint Presentation</vt:lpstr>
      <vt:lpstr>Manfaat SKPI untuk Lulusan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 SURAT KETERANGAN PENDAMPING IJAZAH</dc:title>
  <dc:creator>Pavilion</dc:creator>
  <cp:lastModifiedBy>Pavilion</cp:lastModifiedBy>
  <cp:revision>46</cp:revision>
  <dcterms:created xsi:type="dcterms:W3CDTF">2017-11-23T02:18:04Z</dcterms:created>
  <dcterms:modified xsi:type="dcterms:W3CDTF">2017-11-24T14:47:16Z</dcterms:modified>
</cp:coreProperties>
</file>